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0" r:id="rId4"/>
    <p:sldId id="262" r:id="rId5"/>
    <p:sldId id="288" r:id="rId6"/>
    <p:sldId id="289" r:id="rId7"/>
    <p:sldId id="261" r:id="rId8"/>
    <p:sldId id="286" r:id="rId9"/>
    <p:sldId id="263" r:id="rId10"/>
    <p:sldId id="297" r:id="rId11"/>
    <p:sldId id="298" r:id="rId12"/>
    <p:sldId id="299" r:id="rId13"/>
    <p:sldId id="300" r:id="rId14"/>
    <p:sldId id="301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84" r:id="rId25"/>
    <p:sldId id="281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7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57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1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023" y="1138220"/>
            <a:ext cx="10468864" cy="1828800"/>
          </a:xfrm>
        </p:spPr>
        <p:txBody>
          <a:bodyPr/>
          <a:lstStyle/>
          <a:p>
            <a:r>
              <a:rPr lang="en-IN" dirty="0"/>
              <a:t>BLACK FRIDAY </a:t>
            </a:r>
            <a:r>
              <a:rPr lang="en-IN" dirty="0" smtClean="0"/>
              <a:t>SALES PREDICTION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2611238-6E0F-4171-8EF8-68198021B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/>
              <a:t>BY</a:t>
            </a:r>
          </a:p>
          <a:p>
            <a:pPr algn="r"/>
            <a:r>
              <a:rPr lang="en-IN" dirty="0" smtClean="0"/>
              <a:t>C K M GANESAN</a:t>
            </a:r>
          </a:p>
          <a:p>
            <a:pPr algn="r"/>
            <a:r>
              <a:rPr lang="en-IN" dirty="0" smtClean="0"/>
              <a:t>18BCE1266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529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“Gender”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90775" y="1981994"/>
            <a:ext cx="741045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“Gender”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630894" y="1935163"/>
            <a:ext cx="6930211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“Gender”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76540" y="1910450"/>
            <a:ext cx="7071871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“Gender”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1087" y="1962407"/>
            <a:ext cx="775335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“Gender”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8453" y="1857633"/>
            <a:ext cx="74771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“Age-Range”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5398" y="2009904"/>
            <a:ext cx="872490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608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470C2712-BA36-4393-8460-623D6330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-20000" contrast="40000"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36029" r="18726" b="57457"/>
          <a:stretch/>
        </p:blipFill>
        <p:spPr>
          <a:xfrm>
            <a:off x="569914" y="2321987"/>
            <a:ext cx="11155362" cy="123083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="" xmlns:a16="http://schemas.microsoft.com/office/drawing/2014/main" id="{BA113206-C9FA-4B29-B2A9-8730F7B4F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40000"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52936" r="18726" b="41790"/>
          <a:stretch/>
        </p:blipFill>
        <p:spPr>
          <a:xfrm>
            <a:off x="588964" y="3419475"/>
            <a:ext cx="11155362" cy="1041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FA1901-B2EF-40CF-B3EB-C528EA160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10000" r="19297" b="83935"/>
          <a:stretch/>
        </p:blipFill>
        <p:spPr>
          <a:xfrm>
            <a:off x="628649" y="4460881"/>
            <a:ext cx="10953751" cy="93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EF16167-549F-4A7C-BADF-574537827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21944" r="19297" b="70139"/>
          <a:stretch/>
        </p:blipFill>
        <p:spPr>
          <a:xfrm>
            <a:off x="609599" y="5044018"/>
            <a:ext cx="10953751" cy="14329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979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/>
              <a:t>Barplot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071" y="1960091"/>
            <a:ext cx="89630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22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43" y="37888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IN" dirty="0"/>
              <a:t>Analyse “Purchase” : 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3CEB58-3C29-4201-8686-0A2268FA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1" t="38612" r="36876" b="6944"/>
          <a:stretch/>
        </p:blipFill>
        <p:spPr>
          <a:xfrm>
            <a:off x="466725" y="1037364"/>
            <a:ext cx="4905375" cy="2722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763F28A-20AB-4791-8CB6-D507B5D26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39028" r="37969" b="7778"/>
          <a:stretch/>
        </p:blipFill>
        <p:spPr>
          <a:xfrm>
            <a:off x="6467475" y="1046889"/>
            <a:ext cx="5438775" cy="2713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0786B8D-C991-4165-BCA0-2CA89D8F9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5" t="10278" r="37266" b="36527"/>
          <a:stretch/>
        </p:blipFill>
        <p:spPr>
          <a:xfrm>
            <a:off x="1409700" y="3807886"/>
            <a:ext cx="9496425" cy="3021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5106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 smtClean="0"/>
              <a:t>Boxplot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7DDF6A0-241A-4AD7-AC74-242801E7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49AE4E9-2307-4BAC-B93D-F919215FA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0" t="25555" r="36172" b="21527"/>
          <a:stretch/>
        </p:blipFill>
        <p:spPr>
          <a:xfrm>
            <a:off x="970777" y="1747795"/>
            <a:ext cx="10620376" cy="4502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11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11D3C8-3BAC-4DBC-9857-B8F3508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76793C-80DD-41FA-878A-5DE85337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Friday sales dataset</a:t>
            </a:r>
          </a:p>
          <a:p>
            <a:r>
              <a:rPr lang="en-US" dirty="0"/>
              <a:t>By Retail Stores</a:t>
            </a:r>
          </a:p>
          <a:p>
            <a:r>
              <a:rPr lang="en-US" dirty="0"/>
              <a:t>550,000 observations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Numerical Variables</a:t>
            </a:r>
          </a:p>
          <a:p>
            <a:pPr lvl="1"/>
            <a:r>
              <a:rPr lang="en-US" dirty="0"/>
              <a:t>Categorical Variables</a:t>
            </a:r>
          </a:p>
          <a:p>
            <a:pPr lvl="1"/>
            <a:r>
              <a:rPr lang="en-US" dirty="0"/>
              <a:t>Some missing values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718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EDBE3F-4973-48EE-A6AF-C0F027ED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Gender</a:t>
            </a:r>
          </a:p>
          <a:p>
            <a:r>
              <a:rPr lang="en-IN" dirty="0"/>
              <a:t>Product Category 1</a:t>
            </a:r>
          </a:p>
          <a:p>
            <a:r>
              <a:rPr lang="en-IN" dirty="0"/>
              <a:t>Product Category 2</a:t>
            </a:r>
          </a:p>
          <a:p>
            <a:r>
              <a:rPr lang="en-IN" dirty="0"/>
              <a:t>Product Category 3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DED4AD-70F2-4083-9785-2432BAE52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40000"/>
          </a:blip>
          <a:srcRect l="20703" t="14198" r="59782" b="74444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1858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96ECEEA-EEA1-4748-8828-96A74BBF4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97" t="12454" r="37701" b="37360"/>
          <a:stretch/>
        </p:blipFill>
        <p:spPr>
          <a:xfrm>
            <a:off x="2456154" y="1838325"/>
            <a:ext cx="7125996" cy="47331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390607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217495-3665-4822-A008-C5AFFF0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30768"/>
            <a:ext cx="8761413" cy="706964"/>
          </a:xfrm>
        </p:spPr>
        <p:txBody>
          <a:bodyPr>
            <a:normAutofit fontScale="90000"/>
          </a:bodyPr>
          <a:lstStyle/>
          <a:p>
            <a:pPr algn="r"/>
            <a:r>
              <a:rPr lang="en-IN" dirty="0"/>
              <a:t>MULTIVARIATE DATA : Rescaled (values in Millions)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DCE4EE83-3089-4D33-8A9B-8F103831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lum bright="-20000" contrast="40000"/>
          </a:blip>
          <a:srcRect l="20562" t="77253" r="58776" b="8500"/>
          <a:stretch/>
        </p:blipFill>
        <p:spPr>
          <a:xfrm>
            <a:off x="1647825" y="1999327"/>
            <a:ext cx="3686175" cy="16442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AAAF1E8-BF8E-483D-A31C-17414C891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0703" t="62931" r="60953" b="24861"/>
          <a:stretch/>
        </p:blipFill>
        <p:spPr>
          <a:xfrm>
            <a:off x="1647825" y="3660051"/>
            <a:ext cx="3686175" cy="1597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84B534F-59FC-487F-B6B6-78107AF8F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21249" r="37188" b="26320"/>
          <a:stretch/>
        </p:blipFill>
        <p:spPr>
          <a:xfrm>
            <a:off x="5953125" y="1999327"/>
            <a:ext cx="5143500" cy="4671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92D96F6-033B-4008-8427-58332BDFC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</a:blip>
          <a:srcRect l="20312" t="36666" r="61250" b="51389"/>
          <a:stretch/>
        </p:blipFill>
        <p:spPr>
          <a:xfrm>
            <a:off x="1647824" y="5203027"/>
            <a:ext cx="3686175" cy="15216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9A6C53-1914-48C5-A4A3-77EE80F4E199}"/>
              </a:ext>
            </a:extLst>
          </p:cNvPr>
          <p:cNvSpPr txBox="1"/>
          <p:nvPr/>
        </p:nvSpPr>
        <p:spPr>
          <a:xfrm>
            <a:off x="537219" y="271638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Overall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29C4332-9D43-4A67-A15B-8CD49A5DF63A}"/>
              </a:ext>
            </a:extLst>
          </p:cNvPr>
          <p:cNvSpPr txBox="1"/>
          <p:nvPr/>
        </p:nvSpPr>
        <p:spPr>
          <a:xfrm>
            <a:off x="425667" y="401189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Gender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12D4129-30BB-47B1-B9D8-E9FAE19FC17F}"/>
              </a:ext>
            </a:extLst>
          </p:cNvPr>
          <p:cNvSpPr txBox="1"/>
          <p:nvPr/>
        </p:nvSpPr>
        <p:spPr>
          <a:xfrm>
            <a:off x="325479" y="5502173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Product</a:t>
            </a:r>
          </a:p>
          <a:p>
            <a:r>
              <a:rPr lang="en-IN" dirty="0"/>
              <a:t>Category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30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</a:t>
            </a:r>
            <a:r>
              <a:rPr lang="en-IN" dirty="0" smtClean="0"/>
              <a:t>”</a:t>
            </a:r>
            <a:br>
              <a:rPr lang="en-IN" dirty="0" smtClean="0"/>
            </a:br>
            <a:r>
              <a:rPr lang="en-IN" dirty="0" smtClean="0"/>
              <a:t>Geometric Distribution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contrast="-10000"/>
          </a:blip>
          <a:srcRect/>
          <a:stretch>
            <a:fillRect/>
          </a:stretch>
        </p:blipFill>
        <p:spPr bwMode="auto">
          <a:xfrm>
            <a:off x="5448299" y="2369170"/>
            <a:ext cx="6462713" cy="417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804362" y="3032426"/>
            <a:ext cx="4115301" cy="2767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8352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8F3CCE-762F-40CE-BBBA-F544407A9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4" t="16389" r="36797" b="29444"/>
          <a:stretch/>
        </p:blipFill>
        <p:spPr>
          <a:xfrm>
            <a:off x="914400" y="2552700"/>
            <a:ext cx="5162550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86A819F-6CCD-4590-91CC-22EC3E51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t="25833" r="41094" b="26251"/>
          <a:stretch/>
        </p:blipFill>
        <p:spPr>
          <a:xfrm>
            <a:off x="6305551" y="2552700"/>
            <a:ext cx="4748421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8352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234B0D-8DCA-4FCF-AEBC-11845735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Observations</a:t>
            </a:r>
            <a:br>
              <a:rPr lang="en-IN" dirty="0"/>
            </a:br>
            <a:r>
              <a:rPr lang="en-IN" dirty="0"/>
              <a:t>(Used String/Tibble)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98A5CD-42C5-4D51-860C-DDBCBF33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Average year a person live in following city:</a:t>
            </a:r>
          </a:p>
          <a:p>
            <a:pPr lvl="1"/>
            <a:r>
              <a:rPr lang="en-IN" dirty="0"/>
              <a:t>A : 2.81</a:t>
            </a:r>
          </a:p>
          <a:p>
            <a:pPr lvl="1"/>
            <a:r>
              <a:rPr lang="en-IN" dirty="0"/>
              <a:t>B : 2.88 </a:t>
            </a:r>
          </a:p>
          <a:p>
            <a:pPr lvl="1"/>
            <a:r>
              <a:rPr lang="en-IN" dirty="0"/>
              <a:t>C : </a:t>
            </a:r>
            <a:r>
              <a:rPr lang="en-IN" dirty="0" smtClean="0"/>
              <a:t>2.88</a:t>
            </a:r>
            <a:endParaRPr lang="en-IN" dirty="0"/>
          </a:p>
          <a:p>
            <a:r>
              <a:rPr lang="en-IN" dirty="0"/>
              <a:t>Average purchase in each city as per number of year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3CF6CB3-D3BF-48A3-A400-CBE03DBF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39749" y="4700587"/>
            <a:ext cx="3403601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63BEA9C-F3D7-49E9-8B0D-A6D4D93D0B3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4349750" y="4681537"/>
            <a:ext cx="3403601" cy="164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C1F1423-BA24-4DE9-9997-1E7E76E9494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8062913" y="4691062"/>
            <a:ext cx="3576638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6BF595-7EAA-495B-8609-09EDAF60AE57}"/>
              </a:ext>
            </a:extLst>
          </p:cNvPr>
          <p:cNvSpPr txBox="1"/>
          <p:nvPr/>
        </p:nvSpPr>
        <p:spPr>
          <a:xfrm>
            <a:off x="2063455" y="641032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D3D07E-E56D-40F8-8D31-042ABCC350B2}"/>
              </a:ext>
            </a:extLst>
          </p:cNvPr>
          <p:cNvSpPr txBox="1"/>
          <p:nvPr/>
        </p:nvSpPr>
        <p:spPr>
          <a:xfrm>
            <a:off x="5917906" y="64521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488EAA4-9EB5-4861-90F8-3282D658C506}"/>
              </a:ext>
            </a:extLst>
          </p:cNvPr>
          <p:cNvSpPr txBox="1"/>
          <p:nvPr/>
        </p:nvSpPr>
        <p:spPr>
          <a:xfrm>
            <a:off x="9738273" y="64521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</p:spTree>
    <p:extLst>
      <p:ext uri="{BB962C8B-B14F-4D97-AF65-F5344CB8AC3E}">
        <p14:creationId xmlns="" xmlns:p14="http://schemas.microsoft.com/office/powerpoint/2010/main" val="33765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models used to predict the purchase amount include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Random Forest regression</a:t>
            </a:r>
          </a:p>
          <a:p>
            <a:r>
              <a:rPr lang="en-US" dirty="0" smtClean="0"/>
              <a:t>Gradient Boosting Machines</a:t>
            </a:r>
          </a:p>
          <a:p>
            <a:r>
              <a:rPr lang="en-US" dirty="0" smtClean="0"/>
              <a:t>Deep learning regression</a:t>
            </a:r>
          </a:p>
          <a:p>
            <a:pPr>
              <a:buNone/>
            </a:pPr>
            <a:r>
              <a:rPr lang="en-US" dirty="0" smtClean="0"/>
              <a:t>The package I used to build the model and train the  data is h2o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0064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471" y="20041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5436" y="3385847"/>
            <a:ext cx="5947461" cy="306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Random Forest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0064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471" y="20041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7189" y="3400419"/>
            <a:ext cx="8151341" cy="3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Gradient Boosting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4" y="1185837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4282" y="16993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5821" y="3067308"/>
            <a:ext cx="8073725" cy="362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608E8B-802C-450F-ACCC-F0F363F8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E97F5A-753C-4D3C-947F-031CE2D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 err="1"/>
              <a:t>UsingR</a:t>
            </a:r>
            <a:endParaRPr lang="en-IN" dirty="0"/>
          </a:p>
          <a:p>
            <a:pPr lvl="0"/>
            <a:r>
              <a:rPr lang="en-US" dirty="0"/>
              <a:t>sampling</a:t>
            </a:r>
            <a:endParaRPr lang="en-IN" dirty="0"/>
          </a:p>
          <a:p>
            <a:pPr lvl="0"/>
            <a:r>
              <a:rPr lang="en-US" dirty="0" err="1"/>
              <a:t>stringr</a:t>
            </a:r>
            <a:endParaRPr lang="en-IN" dirty="0"/>
          </a:p>
          <a:p>
            <a:pPr lvl="0"/>
            <a:r>
              <a:rPr lang="en-US" dirty="0" err="1" smtClean="0"/>
              <a:t>tidyverse</a:t>
            </a:r>
            <a:endParaRPr lang="en-US" dirty="0" smtClean="0"/>
          </a:p>
          <a:p>
            <a:pPr lvl="0"/>
            <a:r>
              <a:rPr lang="en-US" dirty="0" smtClean="0"/>
              <a:t>stats</a:t>
            </a:r>
          </a:p>
          <a:p>
            <a:pPr lvl="0"/>
            <a:r>
              <a:rPr lang="en-US" dirty="0" err="1" smtClean="0"/>
              <a:t>prob</a:t>
            </a:r>
            <a:endParaRPr lang="en-IN" dirty="0"/>
          </a:p>
          <a:p>
            <a:pPr lvl="0"/>
            <a:r>
              <a:rPr lang="en-US" dirty="0" err="1" smtClean="0"/>
              <a:t>dbplyr</a:t>
            </a:r>
            <a:endParaRPr lang="en-IN" dirty="0" smtClean="0"/>
          </a:p>
          <a:p>
            <a:pPr lvl="0"/>
            <a:r>
              <a:rPr lang="en-US" dirty="0" err="1" smtClean="0"/>
              <a:t>Dtplyr</a:t>
            </a:r>
            <a:endParaRPr lang="en-US" dirty="0" smtClean="0"/>
          </a:p>
          <a:p>
            <a:pPr lvl="0"/>
            <a:r>
              <a:rPr lang="en-US" dirty="0" smtClean="0"/>
              <a:t>H20</a:t>
            </a:r>
          </a:p>
          <a:p>
            <a:pPr lvl="0"/>
            <a:r>
              <a:rPr lang="en-US" dirty="0" err="1" smtClean="0"/>
              <a:t>RandomForest</a:t>
            </a:r>
            <a:endParaRPr lang="en-US" dirty="0" smtClean="0"/>
          </a:p>
          <a:p>
            <a:pPr lvl="0"/>
            <a:r>
              <a:rPr lang="en-US" dirty="0" err="1" smtClean="0"/>
              <a:t>g</a:t>
            </a:r>
            <a:r>
              <a:rPr lang="en-US" dirty="0" err="1" smtClean="0"/>
              <a:t>bm</a:t>
            </a:r>
            <a:endParaRPr lang="en-US" dirty="0" smtClean="0"/>
          </a:p>
          <a:p>
            <a:pPr lvl="0"/>
            <a:r>
              <a:rPr lang="en-US" dirty="0" smtClean="0"/>
              <a:t>Caret</a:t>
            </a:r>
          </a:p>
          <a:p>
            <a:pPr lvl="0"/>
            <a:r>
              <a:rPr lang="en-US" dirty="0" smtClean="0"/>
              <a:t>Ggplot2</a:t>
            </a:r>
          </a:p>
          <a:p>
            <a:pPr lvl="0"/>
            <a:r>
              <a:rPr lang="en-US" dirty="0" smtClean="0"/>
              <a:t>Dummies</a:t>
            </a:r>
          </a:p>
          <a:p>
            <a:pPr lvl="0"/>
            <a:r>
              <a:rPr lang="en-US" dirty="0" err="1" smtClean="0"/>
              <a:t>rpart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886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Deep Learning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654" y="1185837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4282" y="16993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4301" y="3118923"/>
            <a:ext cx="889635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70" y="489904"/>
            <a:ext cx="10972800" cy="1143000"/>
          </a:xfrm>
        </p:spPr>
        <p:txBody>
          <a:bodyPr/>
          <a:lstStyle/>
          <a:p>
            <a:r>
              <a:rPr lang="en-US" dirty="0" smtClean="0"/>
              <a:t>Summary of Regression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935163"/>
          <a:ext cx="109728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  <a:gridCol w="182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RMSLE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r>
                        <a:rPr lang="en-US" baseline="0" dirty="0" smtClean="0"/>
                        <a:t> RESIDUAL DEVIANCE</a:t>
                      </a:r>
                      <a:endParaRPr lang="en-US" dirty="0"/>
                    </a:p>
                  </a:txBody>
                  <a:tcPr/>
                </a:tc>
              </a:tr>
              <a:tr h="610329"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Linear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13898650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3428.089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2884.713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0.6568894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7.64e+12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9626106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3102.597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2465.751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0.5861798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9626106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 Boosting</a:t>
                      </a:r>
                      <a:r>
                        <a:rPr lang="en-US" baseline="0" dirty="0" smtClean="0"/>
                        <a:t> Machines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7661616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2767.962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2069.451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7661616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Deep Learning</a:t>
                      </a:r>
                      <a:r>
                        <a:rPr lang="en-US" baseline="0" dirty="0" smtClean="0"/>
                        <a:t>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7709913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2776.673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2079.762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7709913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265" y="5634681"/>
            <a:ext cx="10956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this submission the main parameter checked is RMSE. The least in this  case Gradient Boosting Regression and Deep Learning Regression .So for the submission we take the average of </a:t>
            </a:r>
            <a:r>
              <a:rPr lang="en-US" dirty="0" err="1" smtClean="0"/>
              <a:t>gbm</a:t>
            </a:r>
            <a:r>
              <a:rPr lang="en-US" dirty="0" smtClean="0"/>
              <a:t> and deep learning models result.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411" y="300434"/>
            <a:ext cx="10972800" cy="1143000"/>
          </a:xfrm>
        </p:spPr>
        <p:txBody>
          <a:bodyPr/>
          <a:lstStyle/>
          <a:p>
            <a:r>
              <a:rPr lang="en-US" dirty="0" smtClean="0"/>
              <a:t>Final Submission and rank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32773" y="1453399"/>
            <a:ext cx="55054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4195" y="3086229"/>
            <a:ext cx="71913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95633" y="5823459"/>
            <a:ext cx="9366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top submission till now has a RMSE of 2372.00344 and the file I uploaded has a RMSE of 2787.9255.My final </a:t>
            </a:r>
            <a:r>
              <a:rPr lang="en-US" dirty="0" smtClean="0"/>
              <a:t>r</a:t>
            </a:r>
            <a:r>
              <a:rPr lang="en-US" dirty="0" smtClean="0"/>
              <a:t>ank is 971 out 21770 entries. This can be further improved by increased training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Number of  Male Shoppers &gt; Female Shoppers</a:t>
            </a:r>
          </a:p>
          <a:p>
            <a:r>
              <a:rPr lang="en-IN" dirty="0" smtClean="0"/>
              <a:t>Products in Product Category 2 sold most</a:t>
            </a:r>
          </a:p>
          <a:p>
            <a:r>
              <a:rPr lang="en-IN" dirty="0" smtClean="0"/>
              <a:t>People generally spent over $5000 in sales</a:t>
            </a:r>
          </a:p>
          <a:p>
            <a:r>
              <a:rPr lang="en-IN" dirty="0" smtClean="0"/>
              <a:t>People in age range 26-35 purchase most</a:t>
            </a:r>
          </a:p>
          <a:p>
            <a:r>
              <a:rPr lang="en-IN" dirty="0" smtClean="0"/>
              <a:t>There are highest average sales in City Category ‘C’ as compared to other</a:t>
            </a:r>
          </a:p>
          <a:p>
            <a:r>
              <a:rPr lang="en-IN" dirty="0" smtClean="0"/>
              <a:t>Unequal Probability sampling technique could be used over this dataset for best </a:t>
            </a:r>
            <a:r>
              <a:rPr lang="en-IN" dirty="0" smtClean="0"/>
              <a:t>results</a:t>
            </a:r>
          </a:p>
          <a:p>
            <a:r>
              <a:rPr lang="en-IN" dirty="0" smtClean="0"/>
              <a:t>Deep Learning and </a:t>
            </a:r>
            <a:r>
              <a:rPr lang="en-IN" dirty="0" err="1" smtClean="0"/>
              <a:t>gbm</a:t>
            </a:r>
            <a:r>
              <a:rPr lang="en-IN" dirty="0" smtClean="0"/>
              <a:t> regression model proved to be more efficient than the other regression for this particular dataset</a:t>
            </a:r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531101-63B2-407E-AF18-9980E878B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17338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73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0FED0B-420A-46B7-8056-8BF0F88F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0B0FBA-7A8C-4E6D-9418-DCD2AD48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295525"/>
            <a:ext cx="6562725" cy="4533900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IN" dirty="0" err="1"/>
              <a:t>User_ID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Product_ID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/>
              <a:t>Gender	(Categorical Variable)</a:t>
            </a:r>
          </a:p>
          <a:p>
            <a:pPr lvl="0"/>
            <a:r>
              <a:rPr lang="en-IN" dirty="0"/>
              <a:t>Age	(Categorical Variable, because it is in ranges)</a:t>
            </a:r>
          </a:p>
          <a:p>
            <a:pPr lvl="0"/>
            <a:r>
              <a:rPr lang="en-IN" dirty="0"/>
              <a:t>Occupation	(Numerical Variable)</a:t>
            </a:r>
          </a:p>
          <a:p>
            <a:pPr lvl="0"/>
            <a:r>
              <a:rPr lang="en-IN" dirty="0" err="1"/>
              <a:t>City_Category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 err="1"/>
              <a:t>Stay_In_Current_City_Years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Marital_Status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/>
              <a:t>Product_Category_1	(Numerical Variable)</a:t>
            </a:r>
          </a:p>
          <a:p>
            <a:pPr lvl="0"/>
            <a:r>
              <a:rPr lang="en-IN" dirty="0"/>
              <a:t>Product_Category_2	(Numerical Variable)</a:t>
            </a:r>
          </a:p>
          <a:p>
            <a:pPr lvl="0"/>
            <a:r>
              <a:rPr lang="en-IN" dirty="0"/>
              <a:t>Product_Category_3	(Numerical Variable)</a:t>
            </a:r>
          </a:p>
          <a:p>
            <a:pPr lvl="0"/>
            <a:r>
              <a:rPr lang="en-IN" dirty="0"/>
              <a:t>Purchase amount in dollars	(Numerical Variable)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5579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76684" y="3043646"/>
            <a:ext cx="7581900" cy="259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80303" y="1894703"/>
            <a:ext cx="9654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to convert the NA values into zero before </a:t>
            </a:r>
            <a:r>
              <a:rPr lang="en-US" dirty="0" err="1" smtClean="0"/>
              <a:t>processing.The</a:t>
            </a:r>
            <a:r>
              <a:rPr lang="en-US" dirty="0" smtClean="0"/>
              <a:t> columns Product category 2 and Product category 3 has NA values which should be converted into zero before using them for analysis and prediction.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405" y="230660"/>
            <a:ext cx="10972800" cy="1143000"/>
          </a:xfrm>
        </p:spPr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90609" y="2279093"/>
            <a:ext cx="690690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27439" y="1309817"/>
            <a:ext cx="8410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variables must be set to their corresponding data types before processing. Categorical variables are assigned numerical values before using them for regression.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F66BFB-6744-4BC8-8D5A-126EDDF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Attributes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90059A91-5445-4BB7-8904-F36FE5BE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314575"/>
            <a:ext cx="10658474" cy="4200525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User Id: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maps person to the particular purchase</a:t>
            </a:r>
          </a:p>
          <a:p>
            <a:r>
              <a:rPr lang="en-IN" b="1" dirty="0"/>
              <a:t>Product Id: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tells how many purchases are made for a product</a:t>
            </a:r>
          </a:p>
          <a:p>
            <a:r>
              <a:rPr lang="en-IN" b="1" dirty="0"/>
              <a:t>Gender:</a:t>
            </a:r>
            <a:r>
              <a:rPr lang="en-IN" dirty="0"/>
              <a:t> Have only two variables: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 M</a:t>
            </a:r>
          </a:p>
          <a:p>
            <a:r>
              <a:rPr lang="en-IN" b="1" dirty="0"/>
              <a:t>Age: </a:t>
            </a:r>
            <a:r>
              <a:rPr lang="en-IN" dirty="0"/>
              <a:t>It is divided into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7 ranges</a:t>
            </a:r>
            <a:r>
              <a:rPr lang="en-IN" dirty="0"/>
              <a:t>, Here Age is Categorical Variable</a:t>
            </a:r>
          </a:p>
          <a:p>
            <a:r>
              <a:rPr lang="en-IN" b="1" dirty="0"/>
              <a:t>Occupation: </a:t>
            </a:r>
            <a:r>
              <a:rPr lang="en-IN" dirty="0"/>
              <a:t>There are 21 different occupation ranging from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0-21</a:t>
            </a:r>
          </a:p>
          <a:p>
            <a:r>
              <a:rPr lang="en-IN" b="1" dirty="0"/>
              <a:t>City Category: </a:t>
            </a:r>
            <a:r>
              <a:rPr lang="en-IN" dirty="0"/>
              <a:t>Cities in which customers have lived is categorized into three categories: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A, B,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  <a:p>
            <a:r>
              <a:rPr lang="en-IN" b="1" dirty="0"/>
              <a:t>Year.. :</a:t>
            </a:r>
            <a:r>
              <a:rPr lang="en-IN" dirty="0"/>
              <a:t> People have lived in the current city for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0-5 years</a:t>
            </a:r>
            <a:r>
              <a:rPr lang="en-IN" dirty="0"/>
              <a:t>. Here 5 could mean </a:t>
            </a:r>
            <a:r>
              <a:rPr lang="en-IN" dirty="0" err="1"/>
              <a:t>atleast</a:t>
            </a:r>
            <a:r>
              <a:rPr lang="en-IN" dirty="0"/>
              <a:t> 5 years</a:t>
            </a:r>
          </a:p>
          <a:p>
            <a:r>
              <a:rPr lang="en-IN" b="1" dirty="0"/>
              <a:t>Marital Status:</a:t>
            </a:r>
            <a:r>
              <a:rPr lang="en-IN" dirty="0"/>
              <a:t> People have their marriage status marked as either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 or 1</a:t>
            </a:r>
          </a:p>
          <a:p>
            <a:r>
              <a:rPr lang="en-IN" b="1" dirty="0"/>
              <a:t>Product Category 1</a:t>
            </a:r>
            <a:r>
              <a:rPr lang="en-IN" dirty="0"/>
              <a:t>: 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1-18</a:t>
            </a:r>
          </a:p>
          <a:p>
            <a:r>
              <a:rPr lang="en-IN" b="1" dirty="0"/>
              <a:t>Product Category 2: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2-18</a:t>
            </a:r>
          </a:p>
          <a:p>
            <a:r>
              <a:rPr lang="en-IN" b="1" dirty="0"/>
              <a:t>Product Category 3: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3-18</a:t>
            </a:r>
          </a:p>
          <a:p>
            <a:r>
              <a:rPr lang="en-IN" b="1" dirty="0"/>
              <a:t>Purchase: </a:t>
            </a:r>
            <a:r>
              <a:rPr lang="en-IN" dirty="0"/>
              <a:t>It is the amount people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spent in $ </a:t>
            </a:r>
            <a:r>
              <a:rPr lang="en-IN" dirty="0"/>
              <a:t>for purchases.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3D2DE30-05E8-471F-8ACA-78616DFE4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20000" contrast="40000"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="" xmlns:p14="http://schemas.microsoft.com/office/powerpoint/2010/main" val="340567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Analysis..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F6045E-109D-4AE3-A0DC-A1F5F4C0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67" y="0"/>
            <a:ext cx="10972800" cy="1143000"/>
          </a:xfrm>
        </p:spPr>
        <p:txBody>
          <a:bodyPr/>
          <a:lstStyle/>
          <a:p>
            <a:r>
              <a:rPr lang="en-IN" dirty="0"/>
              <a:t>Analyse “Gender”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8309" y="1294500"/>
            <a:ext cx="7557496" cy="513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384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3891</TotalTime>
  <Words>684</Words>
  <Application>Microsoft Office PowerPoint</Application>
  <PresentationFormat>Custom</PresentationFormat>
  <Paragraphs>165</Paragraphs>
  <Slides>34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Flow</vt:lpstr>
      <vt:lpstr>BLACK FRIDAY SALES PREDICTION</vt:lpstr>
      <vt:lpstr>About</vt:lpstr>
      <vt:lpstr>R Packages Used</vt:lpstr>
      <vt:lpstr>Attributes in Data</vt:lpstr>
      <vt:lpstr>Data Cleaning</vt:lpstr>
      <vt:lpstr>Data Cleaning</vt:lpstr>
      <vt:lpstr>Exploring Attributes</vt:lpstr>
      <vt:lpstr>Analysis..</vt:lpstr>
      <vt:lpstr>Analyse “Gender”</vt:lpstr>
      <vt:lpstr>Analyse “Gender”</vt:lpstr>
      <vt:lpstr>Analyse “Gender”</vt:lpstr>
      <vt:lpstr>Analyse “Gender”</vt:lpstr>
      <vt:lpstr>Analyse “Gender”</vt:lpstr>
      <vt:lpstr>Analyse “Gender”</vt:lpstr>
      <vt:lpstr>Analyse “Age-Range”</vt:lpstr>
      <vt:lpstr>Analyse “Purchase”</vt:lpstr>
      <vt:lpstr>Analyse “Purchase” : Barplot</vt:lpstr>
      <vt:lpstr>Analyse “Purchase” : Histograms</vt:lpstr>
      <vt:lpstr>Analyse “Purchase” : Boxplot</vt:lpstr>
      <vt:lpstr>MULTIVARIATE DATA</vt:lpstr>
      <vt:lpstr>MULTIVARIATE DATA</vt:lpstr>
      <vt:lpstr>MULTIVARIATE DATA : Rescaled (values in Millions)</vt:lpstr>
      <vt:lpstr>Analyse : “Years in Current City” Geometric Distribution</vt:lpstr>
      <vt:lpstr>Analyse : “Years in Current City”</vt:lpstr>
      <vt:lpstr>Other Observations (Used String/Tibble)</vt:lpstr>
      <vt:lpstr>Predictive Analysis</vt:lpstr>
      <vt:lpstr>Linear regression</vt:lpstr>
      <vt:lpstr>Random Forest regression</vt:lpstr>
      <vt:lpstr>Gradient Boosting Machines</vt:lpstr>
      <vt:lpstr>Deep Learning Regression</vt:lpstr>
      <vt:lpstr>Summary of Regression models</vt:lpstr>
      <vt:lpstr>Final Submission and rank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Totla, Rajshri</dc:creator>
  <cp:lastModifiedBy>dell</cp:lastModifiedBy>
  <cp:revision>90</cp:revision>
  <dcterms:created xsi:type="dcterms:W3CDTF">2018-12-16T06:06:32Z</dcterms:created>
  <dcterms:modified xsi:type="dcterms:W3CDTF">2020-10-06T08:09:29Z</dcterms:modified>
</cp:coreProperties>
</file>